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</p:sldMasterIdLst>
  <p:notesMasterIdLst>
    <p:notesMasterId r:id="rId10"/>
  </p:notesMasterIdLst>
  <p:sldIdLst>
    <p:sldId id="256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BD400-6E2A-6CB0-B311-225F792ACF00}" v="18" dt="2026-01-20T16:29:08.970"/>
    <p1510:client id="{BAB7760E-6ACD-47A6-B74C-1225325FA9D2}" v="18" dt="2026-01-20T17:16:57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83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wn Mitchell" userId="5e60e54a-d3c1-401b-a030-b685d057a20e" providerId="ADAL" clId="{07D76130-994A-49BC-847A-34D1F6B3FF9B}"/>
    <pc:docChg chg="undo custSel addSld delSld modSld">
      <pc:chgData name="Shawn Mitchell" userId="5e60e54a-d3c1-401b-a030-b685d057a20e" providerId="ADAL" clId="{07D76130-994A-49BC-847A-34D1F6B3FF9B}" dt="2026-01-20T17:17:24.943" v="287" actId="2696"/>
      <pc:docMkLst>
        <pc:docMk/>
      </pc:docMkLst>
      <pc:sldChg chg="addSp delSp modSp add mod">
        <pc:chgData name="Shawn Mitchell" userId="5e60e54a-d3c1-401b-a030-b685d057a20e" providerId="ADAL" clId="{07D76130-994A-49BC-847A-34D1F6B3FF9B}" dt="2026-01-20T17:17:19.135" v="286" actId="1076"/>
        <pc:sldMkLst>
          <pc:docMk/>
          <pc:sldMk cId="1556194409" sldId="269"/>
        </pc:sldMkLst>
        <pc:spChg chg="mod">
          <ac:chgData name="Shawn Mitchell" userId="5e60e54a-d3c1-401b-a030-b685d057a20e" providerId="ADAL" clId="{07D76130-994A-49BC-847A-34D1F6B3FF9B}" dt="2026-01-20T17:14:42.921" v="258" actId="1076"/>
          <ac:spMkLst>
            <pc:docMk/>
            <pc:sldMk cId="1556194409" sldId="269"/>
            <ac:spMk id="2" creationId="{A207626A-DFA6-CEBB-962B-7BDF9E65669D}"/>
          </ac:spMkLst>
        </pc:spChg>
        <pc:spChg chg="del">
          <ac:chgData name="Shawn Mitchell" userId="5e60e54a-d3c1-401b-a030-b685d057a20e" providerId="ADAL" clId="{07D76130-994A-49BC-847A-34D1F6B3FF9B}" dt="2026-01-20T17:17:11.087" v="283" actId="478"/>
          <ac:spMkLst>
            <pc:docMk/>
            <pc:sldMk cId="1556194409" sldId="269"/>
            <ac:spMk id="3" creationId="{76F54A01-B22B-E181-8E4A-6EA89695328E}"/>
          </ac:spMkLst>
        </pc:spChg>
        <pc:spChg chg="add del mod">
          <ac:chgData name="Shawn Mitchell" userId="5e60e54a-d3c1-401b-a030-b685d057a20e" providerId="ADAL" clId="{07D76130-994A-49BC-847A-34D1F6B3FF9B}" dt="2026-01-20T17:15:28.039" v="266" actId="14100"/>
          <ac:spMkLst>
            <pc:docMk/>
            <pc:sldMk cId="1556194409" sldId="269"/>
            <ac:spMk id="5" creationId="{2CD2A3DC-8542-E8FF-E5EB-0805B02318B0}"/>
          </ac:spMkLst>
        </pc:spChg>
        <pc:spChg chg="mod">
          <ac:chgData name="Shawn Mitchell" userId="5e60e54a-d3c1-401b-a030-b685d057a20e" providerId="ADAL" clId="{07D76130-994A-49BC-847A-34D1F6B3FF9B}" dt="2026-01-20T17:16:13.453" v="275" actId="20577"/>
          <ac:spMkLst>
            <pc:docMk/>
            <pc:sldMk cId="1556194409" sldId="269"/>
            <ac:spMk id="6" creationId="{1021B3A5-F57A-C27D-D04A-AC5765DC18D1}"/>
          </ac:spMkLst>
        </pc:spChg>
        <pc:spChg chg="del">
          <ac:chgData name="Shawn Mitchell" userId="5e60e54a-d3c1-401b-a030-b685d057a20e" providerId="ADAL" clId="{07D76130-994A-49BC-847A-34D1F6B3FF9B}" dt="2026-01-20T16:54:49.039" v="8" actId="478"/>
          <ac:spMkLst>
            <pc:docMk/>
            <pc:sldMk cId="1556194409" sldId="269"/>
            <ac:spMk id="7" creationId="{3747C231-890A-9BE6-7D3A-8597ACADD725}"/>
          </ac:spMkLst>
        </pc:spChg>
        <pc:spChg chg="add mod">
          <ac:chgData name="Shawn Mitchell" userId="5e60e54a-d3c1-401b-a030-b685d057a20e" providerId="ADAL" clId="{07D76130-994A-49BC-847A-34D1F6B3FF9B}" dt="2026-01-20T17:15:16.101" v="264" actId="1076"/>
          <ac:spMkLst>
            <pc:docMk/>
            <pc:sldMk cId="1556194409" sldId="269"/>
            <ac:spMk id="7" creationId="{8CD0CAB9-032F-6076-F517-72BAB2D274DF}"/>
          </ac:spMkLst>
        </pc:spChg>
        <pc:spChg chg="del mod">
          <ac:chgData name="Shawn Mitchell" userId="5e60e54a-d3c1-401b-a030-b685d057a20e" providerId="ADAL" clId="{07D76130-994A-49BC-847A-34D1F6B3FF9B}" dt="2026-01-20T17:11:05.974" v="229" actId="478"/>
          <ac:spMkLst>
            <pc:docMk/>
            <pc:sldMk cId="1556194409" sldId="269"/>
            <ac:spMk id="8" creationId="{0A310AD7-4C90-D4B1-73E9-96C26A2AE355}"/>
          </ac:spMkLst>
        </pc:spChg>
        <pc:spChg chg="add mod">
          <ac:chgData name="Shawn Mitchell" userId="5e60e54a-d3c1-401b-a030-b685d057a20e" providerId="ADAL" clId="{07D76130-994A-49BC-847A-34D1F6B3FF9B}" dt="2026-01-20T17:16:45.855" v="279"/>
          <ac:spMkLst>
            <pc:docMk/>
            <pc:sldMk cId="1556194409" sldId="269"/>
            <ac:spMk id="9" creationId="{4A184512-F06C-81FA-F979-32C895A96313}"/>
          </ac:spMkLst>
        </pc:spChg>
        <pc:spChg chg="add mod">
          <ac:chgData name="Shawn Mitchell" userId="5e60e54a-d3c1-401b-a030-b685d057a20e" providerId="ADAL" clId="{07D76130-994A-49BC-847A-34D1F6B3FF9B}" dt="2026-01-20T17:15:49.344" v="270"/>
          <ac:spMkLst>
            <pc:docMk/>
            <pc:sldMk cId="1556194409" sldId="269"/>
            <ac:spMk id="10" creationId="{2C558B5C-3290-56E6-D454-C283F67D23EB}"/>
          </ac:spMkLst>
        </pc:spChg>
        <pc:spChg chg="add mod">
          <ac:chgData name="Shawn Mitchell" userId="5e60e54a-d3c1-401b-a030-b685d057a20e" providerId="ADAL" clId="{07D76130-994A-49BC-847A-34D1F6B3FF9B}" dt="2026-01-20T17:16:57.660" v="282"/>
          <ac:spMkLst>
            <pc:docMk/>
            <pc:sldMk cId="1556194409" sldId="269"/>
            <ac:spMk id="11" creationId="{37605A34-3B43-FD80-BA1A-004FB17BF6C3}"/>
          </ac:spMkLst>
        </pc:spChg>
        <pc:picChg chg="mod">
          <ac:chgData name="Shawn Mitchell" userId="5e60e54a-d3c1-401b-a030-b685d057a20e" providerId="ADAL" clId="{07D76130-994A-49BC-847A-34D1F6B3FF9B}" dt="2026-01-20T17:17:19.135" v="286" actId="1076"/>
          <ac:picMkLst>
            <pc:docMk/>
            <pc:sldMk cId="1556194409" sldId="269"/>
            <ac:picMk id="4" creationId="{103AF981-C9AE-C5FF-E933-469F60020614}"/>
          </ac:picMkLst>
        </pc:picChg>
      </pc:sldChg>
      <pc:sldChg chg="modSp add del mod">
        <pc:chgData name="Shawn Mitchell" userId="5e60e54a-d3c1-401b-a030-b685d057a20e" providerId="ADAL" clId="{07D76130-994A-49BC-847A-34D1F6B3FF9B}" dt="2026-01-20T17:17:24.943" v="287" actId="2696"/>
        <pc:sldMkLst>
          <pc:docMk/>
          <pc:sldMk cId="3608782477" sldId="270"/>
        </pc:sldMkLst>
        <pc:spChg chg="mod">
          <ac:chgData name="Shawn Mitchell" userId="5e60e54a-d3c1-401b-a030-b685d057a20e" providerId="ADAL" clId="{07D76130-994A-49BC-847A-34D1F6B3FF9B}" dt="2026-01-20T17:13:09.358" v="245"/>
          <ac:spMkLst>
            <pc:docMk/>
            <pc:sldMk cId="3608782477" sldId="270"/>
            <ac:spMk id="5" creationId="{161A4BC8-9C22-6468-8DAC-058A9C5E0423}"/>
          </ac:spMkLst>
        </pc:spChg>
        <pc:spChg chg="mod">
          <ac:chgData name="Shawn Mitchell" userId="5e60e54a-d3c1-401b-a030-b685d057a20e" providerId="ADAL" clId="{07D76130-994A-49BC-847A-34D1F6B3FF9B}" dt="2026-01-20T17:13:27.903" v="249" actId="20577"/>
          <ac:spMkLst>
            <pc:docMk/>
            <pc:sldMk cId="3608782477" sldId="270"/>
            <ac:spMk id="6" creationId="{4FE4A8CB-D9F9-D452-5695-18DD90494C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47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This presentation explains what WebWriteHQ is, what problem it solves, and who it is built for.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3D39A-ADAB-5F93-0749-B242A652F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5C05E9-DFD5-717E-3847-8E581264A9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356E4E-6A9A-85E0-86C2-82B411DC4A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Sales should focus on Azure-based MSPs first.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954BE-2BB7-EB29-7BD9-CDD6D4BCC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58377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9D30E-CC3E-5BEF-9E3E-94239F964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193A13-5F28-5245-AE95-097316DC81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B19AAA-E0BE-59DB-A2E4-62517BF40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Sales should focus on Azure-based MSPs first.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11650-5651-1287-E4AB-3EB540043E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684745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6B4C3-B0EA-7542-BCCD-EB536EF68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346963-EEEB-9016-40F4-EF82E95C47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2D68BF-2834-20ED-FAD9-D5809C1E67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Sales should focus on Azure-based MSPs first.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A8991-1023-EDD3-BFA3-4C46F801BD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220161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24F82-2A9F-1E68-ABFA-C84870913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3145EA-6668-6292-55F2-5F9B5AE624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241053-D89D-0192-EDCB-CBE5C4FC2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Sales should focus on Azure-based MSPs first.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EE30F-6EC3-FF94-E3F5-C0A1C8DA30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53610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2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3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7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84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10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07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55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55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9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2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1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0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6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1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5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49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8BBB08-0D80-F3FC-A52E-D6365DAE87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9716" y="3328416"/>
            <a:ext cx="6377940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Fractional Engineering for Modern Businesses</a:t>
            </a:r>
            <a:endParaRPr dirty="0"/>
          </a:p>
        </p:txBody>
      </p:sp>
      <p:pic>
        <p:nvPicPr>
          <p:cNvPr id="4" name="Picture 3" descr="icononly_transparent_nobuff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1" y="1810007"/>
            <a:ext cx="1275588" cy="111115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62BC5B7-AD00-5816-AA3D-3955A018BFA8}"/>
              </a:ext>
            </a:extLst>
          </p:cNvPr>
          <p:cNvSpPr txBox="1">
            <a:spLocks/>
          </p:cNvSpPr>
          <p:nvPr/>
        </p:nvSpPr>
        <p:spPr>
          <a:xfrm>
            <a:off x="1805940" y="1737360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WebWrite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Consulting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FF07B8-8412-D31D-F981-BD29E52DB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6CA2-1CC8-5A0F-C2F3-10E774E7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70" y="1101218"/>
            <a:ext cx="8991930" cy="12930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entury Gothic"/>
                <a:cs typeface="Poppins"/>
              </a:rPr>
              <a:t>Fractional Solutions Engineer</a:t>
            </a:r>
            <a:br>
              <a:rPr lang="en-US" dirty="0">
                <a:solidFill>
                  <a:srgbClr val="FFFFFF"/>
                </a:solidFill>
                <a:latin typeface="Century Gothic"/>
                <a:cs typeface="Poppins"/>
              </a:rPr>
            </a:br>
            <a:r>
              <a:rPr lang="en-US" dirty="0">
                <a:solidFill>
                  <a:srgbClr val="FFFFFF"/>
                </a:solidFill>
                <a:latin typeface="Century Gothic"/>
                <a:cs typeface="Poppins"/>
              </a:rPr>
              <a:t> </a:t>
            </a:r>
            <a:endParaRPr lang="en-US" dirty="0"/>
          </a:p>
        </p:txBody>
      </p:sp>
      <p:pic>
        <p:nvPicPr>
          <p:cNvPr id="4" name="Picture 3" descr="icononly_transparent_nobuffer.png">
            <a:extLst>
              <a:ext uri="{FF2B5EF4-FFF2-40B4-BE49-F238E27FC236}">
                <a16:creationId xmlns:a16="http://schemas.microsoft.com/office/drawing/2014/main" id="{68C1229C-7D2B-1BBD-915F-2F965A744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28" y="158171"/>
            <a:ext cx="532942" cy="46424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2E5466-7CF1-4EAD-2F9E-2CD929BBB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099602"/>
            <a:ext cx="3593592" cy="3164038"/>
          </a:xfrm>
        </p:spPr>
        <p:txBody>
          <a:bodyPr>
            <a:normAutofit fontScale="92500"/>
          </a:bodyPr>
          <a:lstStyle/>
          <a:p>
            <a:pPr marL="139700" indent="0" algn="ctr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Solution Features</a:t>
            </a:r>
          </a:p>
          <a:p>
            <a:pPr marL="139700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None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Senior-level solutions engineer assigned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Fractional engagement model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Project-based and hourly delivery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Defined scope of work per engagement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Architecture review and planning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Vendor and tool coordination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Knowledge transfer sessions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No long-term service contract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A73261-876C-8120-BC3E-2DEC4D409610}"/>
              </a:ext>
            </a:extLst>
          </p:cNvPr>
          <p:cNvSpPr txBox="1"/>
          <p:nvPr/>
        </p:nvSpPr>
        <p:spPr>
          <a:xfrm>
            <a:off x="685800" y="1806574"/>
            <a:ext cx="7616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a typeface="Poppins Medium"/>
                <a:cs typeface="Poppins Medium"/>
                <a:sym typeface="Poppins Medium"/>
              </a:rPr>
              <a:t>“Senior IT execution for companies that need real progress without hiring full-time staff or signing long contracts.”</a:t>
            </a:r>
          </a:p>
          <a:p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BA712AD-B0E9-8FF6-EAD7-9DA3C34AE835}"/>
              </a:ext>
            </a:extLst>
          </p:cNvPr>
          <p:cNvSpPr txBox="1">
            <a:spLocks/>
          </p:cNvSpPr>
          <p:nvPr/>
        </p:nvSpPr>
        <p:spPr>
          <a:xfrm>
            <a:off x="4709160" y="3099602"/>
            <a:ext cx="3593592" cy="3164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Engagements and Examples</a:t>
            </a:r>
          </a:p>
          <a:p>
            <a:pPr marL="13970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Poppins Medium"/>
              <a:cs typeface="Poppins Medium"/>
              <a:sym typeface="Poppins Medium"/>
            </a:endParaRP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Acting as interim IT or technical lead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Planning and executing IT projects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Reviewing vendor proposals and designs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Stabilizing inherited environments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Supporting internal IT – Sr. Level escalations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915CE7-3BF3-CB39-0807-DB66BDDD1880}"/>
              </a:ext>
            </a:extLst>
          </p:cNvPr>
          <p:cNvSpPr txBox="1">
            <a:spLocks/>
          </p:cNvSpPr>
          <p:nvPr/>
        </p:nvSpPr>
        <p:spPr>
          <a:xfrm>
            <a:off x="5809324" y="63612"/>
            <a:ext cx="3334676" cy="647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err="1">
                <a:solidFill>
                  <a:srgbClr val="FFFFFF"/>
                </a:solidFill>
                <a:latin typeface="Century Gothic"/>
                <a:cs typeface="Poppins"/>
              </a:rPr>
              <a:t>WebWrite</a:t>
            </a:r>
            <a:r>
              <a:rPr lang="en-US" sz="1600" dirty="0">
                <a:solidFill>
                  <a:srgbClr val="FFFFFF"/>
                </a:solidFill>
                <a:latin typeface="Century Gothic"/>
                <a:cs typeface="Poppins"/>
              </a:rPr>
              <a:t> Consulting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0172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40115E-FBBD-A7B2-076E-F916B372C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C9681-B791-75FC-8F70-8A0B8E610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70" y="1101218"/>
            <a:ext cx="8991930" cy="12930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dirty="0"/>
              <a:t>Infrastructure and Cloud Projects</a:t>
            </a:r>
            <a:br>
              <a:rPr lang="en-US" dirty="0">
                <a:solidFill>
                  <a:srgbClr val="FFFFFF"/>
                </a:solidFill>
                <a:latin typeface="Century Gothic"/>
                <a:cs typeface="Poppins"/>
              </a:rPr>
            </a:br>
            <a:r>
              <a:rPr lang="en-US" dirty="0">
                <a:solidFill>
                  <a:srgbClr val="FFFFFF"/>
                </a:solidFill>
                <a:latin typeface="Century Gothic"/>
                <a:cs typeface="Poppins"/>
              </a:rPr>
              <a:t> </a:t>
            </a:r>
            <a:endParaRPr lang="en-US" dirty="0"/>
          </a:p>
        </p:txBody>
      </p:sp>
      <p:pic>
        <p:nvPicPr>
          <p:cNvPr id="4" name="Picture 3" descr="icononly_transparent_nobuffer.png">
            <a:extLst>
              <a:ext uri="{FF2B5EF4-FFF2-40B4-BE49-F238E27FC236}">
                <a16:creationId xmlns:a16="http://schemas.microsoft.com/office/drawing/2014/main" id="{B6BB02DE-8C03-F536-E4BC-457618103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28" y="158171"/>
            <a:ext cx="532942" cy="46424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BD24A2-879F-AEC5-8AAF-97D5AE878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099602"/>
            <a:ext cx="3593592" cy="3164038"/>
          </a:xfrm>
        </p:spPr>
        <p:txBody>
          <a:bodyPr>
            <a:normAutofit fontScale="92500" lnSpcReduction="20000"/>
          </a:bodyPr>
          <a:lstStyle/>
          <a:p>
            <a:pPr marL="139700" indent="0" algn="ctr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Solution Features</a:t>
            </a:r>
          </a:p>
          <a:p>
            <a:pPr marL="139700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None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Azure environment design and build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On-prem to cloud migrations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Hybrid infrastructure configuration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Identity and access implementation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Network and connectivity setup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Backup and disaster recovery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Security baseline configuration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Performance and reliability tuning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Chance sequencing and rollback planning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Project documentation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CF725-6CAF-9569-863B-98BAD7E38A97}"/>
              </a:ext>
            </a:extLst>
          </p:cNvPr>
          <p:cNvSpPr txBox="1"/>
          <p:nvPr/>
        </p:nvSpPr>
        <p:spPr>
          <a:xfrm>
            <a:off x="921059" y="2053462"/>
            <a:ext cx="761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a typeface="Poppins Medium"/>
                <a:cs typeface="Poppins Medium"/>
                <a:sym typeface="Poppins Medium"/>
              </a:rPr>
              <a:t>“Short-term senior help to fix fragile systems, reduce risk, and restore confidence in IT.”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C8E2CDC-203F-235D-2B21-74CC664702B9}"/>
              </a:ext>
            </a:extLst>
          </p:cNvPr>
          <p:cNvSpPr txBox="1">
            <a:spLocks/>
          </p:cNvSpPr>
          <p:nvPr/>
        </p:nvSpPr>
        <p:spPr>
          <a:xfrm>
            <a:off x="4709160" y="3099602"/>
            <a:ext cx="3593592" cy="31640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Engagements and Examples</a:t>
            </a:r>
          </a:p>
          <a:p>
            <a:pPr marL="13970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Poppins Medium"/>
              <a:cs typeface="Poppins Medium"/>
              <a:sym typeface="Poppins Medium"/>
            </a:endParaRP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On-prem server to Azure migration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Microsoft 365 tenant consolidation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Active Directory and Entra ID redesign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Network and VPN rebuild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Backup and disaster recovery implementation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Security hardening and baseline rollout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Azure subscription and resource restructuring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891B55C-5ECE-59AD-504E-6EC882E1723C}"/>
              </a:ext>
            </a:extLst>
          </p:cNvPr>
          <p:cNvSpPr txBox="1">
            <a:spLocks/>
          </p:cNvSpPr>
          <p:nvPr/>
        </p:nvSpPr>
        <p:spPr>
          <a:xfrm>
            <a:off x="5809324" y="63612"/>
            <a:ext cx="3334676" cy="647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err="1">
                <a:solidFill>
                  <a:srgbClr val="FFFFFF"/>
                </a:solidFill>
                <a:latin typeface="Century Gothic"/>
                <a:cs typeface="Poppins"/>
              </a:rPr>
              <a:t>WebWrite</a:t>
            </a:r>
            <a:r>
              <a:rPr lang="en-US" sz="1600" dirty="0">
                <a:solidFill>
                  <a:srgbClr val="FFFFFF"/>
                </a:solidFill>
                <a:latin typeface="Century Gothic"/>
                <a:cs typeface="Poppins"/>
              </a:rPr>
              <a:t> Consulting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364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A2FFE3-9FFD-E8F4-B2C6-8561C8A2F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69E7-766B-2776-42A5-5051A29C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70" y="1101218"/>
            <a:ext cx="8991930" cy="12930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dirty="0"/>
              <a:t>Fractional Process Automation Lead</a:t>
            </a:r>
            <a:br>
              <a:rPr lang="en-US" dirty="0">
                <a:solidFill>
                  <a:srgbClr val="FFFFFF"/>
                </a:solidFill>
                <a:latin typeface="Century Gothic"/>
                <a:cs typeface="Poppins"/>
              </a:rPr>
            </a:br>
            <a:r>
              <a:rPr lang="en-US" dirty="0">
                <a:solidFill>
                  <a:srgbClr val="FFFFFF"/>
                </a:solidFill>
                <a:latin typeface="Century Gothic"/>
                <a:cs typeface="Poppins"/>
              </a:rPr>
              <a:t> </a:t>
            </a:r>
            <a:endParaRPr lang="en-US" dirty="0"/>
          </a:p>
        </p:txBody>
      </p:sp>
      <p:pic>
        <p:nvPicPr>
          <p:cNvPr id="4" name="Picture 3" descr="icononly_transparent_nobuffer.png">
            <a:extLst>
              <a:ext uri="{FF2B5EF4-FFF2-40B4-BE49-F238E27FC236}">
                <a16:creationId xmlns:a16="http://schemas.microsoft.com/office/drawing/2014/main" id="{B9032D1A-3E85-A6EB-E25A-D95B520CA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28" y="158171"/>
            <a:ext cx="532942" cy="46424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CCD122-009D-582F-69C1-0DB502547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099602"/>
            <a:ext cx="3593592" cy="3164038"/>
          </a:xfrm>
        </p:spPr>
        <p:txBody>
          <a:bodyPr>
            <a:normAutofit fontScale="62500" lnSpcReduction="20000"/>
          </a:bodyPr>
          <a:lstStyle/>
          <a:p>
            <a:pPr marL="139700" indent="0" algn="ctr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None/>
              <a:defRPr/>
            </a:pPr>
            <a:r>
              <a:rPr kumimoji="0" lang="en-US" sz="2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Solution Features</a:t>
            </a:r>
          </a:p>
          <a:p>
            <a:pPr marL="139700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Poppins Medium"/>
              <a:cs typeface="Arial" panose="020B0604020202020204" pitchFamily="34" charset="0"/>
              <a:sym typeface="Poppins Medium"/>
            </a:endParaRP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Design and implement end-to-end workflow automation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Build Power Automate and Zapier integrations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Map and optimize operational workflows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Reduce errors through standardized automation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Accelerate approval and onboarding processes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Integrate AI into business operations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Improve cross-system data flows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Increase productivity without adding headcount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Deliver measurable efficiency gains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5C3FF7-A733-31A2-7C24-64004D80B398}"/>
              </a:ext>
            </a:extLst>
          </p:cNvPr>
          <p:cNvSpPr txBox="1"/>
          <p:nvPr/>
        </p:nvSpPr>
        <p:spPr>
          <a:xfrm>
            <a:off x="932688" y="2053462"/>
            <a:ext cx="715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a typeface="Poppins Medium"/>
                <a:cs typeface="Poppins Medium"/>
                <a:sym typeface="Poppins Medium"/>
              </a:rPr>
              <a:t>“Streamlining operations by eliminating manual tasks, reducing errors, and accelerating workflows.”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3960C7B-B73B-D381-FD8A-7ABB71C97FE7}"/>
              </a:ext>
            </a:extLst>
          </p:cNvPr>
          <p:cNvSpPr txBox="1">
            <a:spLocks/>
          </p:cNvSpPr>
          <p:nvPr/>
        </p:nvSpPr>
        <p:spPr>
          <a:xfrm>
            <a:off x="4709160" y="3099602"/>
            <a:ext cx="3593592" cy="316403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Engagements and Examples</a:t>
            </a:r>
          </a:p>
          <a:p>
            <a:pPr marL="139700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buNone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Poppins Medium"/>
              <a:cs typeface="Poppins Medium"/>
              <a:sym typeface="Poppins Medium"/>
            </a:endParaRP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Employee onboarding/offboarding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Routing and escalation workflow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Approval and access requests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CRM and billing system integrations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AI-powered document processing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Security alert triage automation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Client intake and data capture workflows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Automated reporting and executive dashboards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Vendor management and renewal tracking</a:t>
            </a:r>
          </a:p>
          <a:p>
            <a:pPr marL="425450" indent="-285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400"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Poppins Medium"/>
                <a:cs typeface="Poppins Medium"/>
                <a:sym typeface="Poppins Medium"/>
              </a:rPr>
              <a:t>Internal AI support chatbot implementation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569D72D-4661-500C-9280-07E802E5AD3B}"/>
              </a:ext>
            </a:extLst>
          </p:cNvPr>
          <p:cNvSpPr txBox="1">
            <a:spLocks/>
          </p:cNvSpPr>
          <p:nvPr/>
        </p:nvSpPr>
        <p:spPr>
          <a:xfrm>
            <a:off x="5809324" y="63612"/>
            <a:ext cx="3334676" cy="647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err="1">
                <a:solidFill>
                  <a:srgbClr val="FFFFFF"/>
                </a:solidFill>
                <a:latin typeface="Century Gothic"/>
                <a:cs typeface="Poppins"/>
              </a:rPr>
              <a:t>WebWrite</a:t>
            </a:r>
            <a:r>
              <a:rPr lang="en-US" sz="1600" dirty="0">
                <a:solidFill>
                  <a:srgbClr val="FFFFFF"/>
                </a:solidFill>
                <a:latin typeface="Century Gothic"/>
                <a:cs typeface="Poppins"/>
              </a:rPr>
              <a:t> Consulting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5163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9A7246-090A-8896-2C51-8378666F0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7626A-DFA6-CEBB-962B-7BDF9E656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5" y="774814"/>
            <a:ext cx="8991930" cy="7703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dirty="0"/>
              <a:t>Pricing</a:t>
            </a:r>
            <a:br>
              <a:rPr lang="en-US" dirty="0">
                <a:solidFill>
                  <a:srgbClr val="FFFFFF"/>
                </a:solidFill>
                <a:latin typeface="Century Gothic"/>
                <a:cs typeface="Poppins"/>
              </a:rPr>
            </a:br>
            <a:r>
              <a:rPr lang="en-US" dirty="0">
                <a:solidFill>
                  <a:srgbClr val="FFFFFF"/>
                </a:solidFill>
                <a:latin typeface="Century Gothic"/>
                <a:cs typeface="Poppins"/>
              </a:rPr>
              <a:t> </a:t>
            </a:r>
            <a:endParaRPr lang="en-US" dirty="0"/>
          </a:p>
        </p:txBody>
      </p:sp>
      <p:pic>
        <p:nvPicPr>
          <p:cNvPr id="4" name="Picture 3" descr="icononly_transparent_nobuffer.png">
            <a:extLst>
              <a:ext uri="{FF2B5EF4-FFF2-40B4-BE49-F238E27FC236}">
                <a16:creationId xmlns:a16="http://schemas.microsoft.com/office/drawing/2014/main" id="{103AF981-C9AE-C5FF-E933-469F60020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84" y="194773"/>
            <a:ext cx="898995" cy="78311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21B3A5-F57A-C27D-D04A-AC5765DC1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06194"/>
            <a:ext cx="2560320" cy="31640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Starting at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$250 per hour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Senior technical leadership for planning, execution, and escalation support.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D2A3DC-8542-E8FF-E5EB-0805B02318B0}"/>
              </a:ext>
            </a:extLst>
          </p:cNvPr>
          <p:cNvSpPr txBox="1">
            <a:spLocks/>
          </p:cNvSpPr>
          <p:nvPr/>
        </p:nvSpPr>
        <p:spPr>
          <a:xfrm>
            <a:off x="-451187" y="1750726"/>
            <a:ext cx="3468707" cy="770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9700" algn="ctr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defRPr/>
            </a:pPr>
            <a:r>
              <a:rPr lang="en-US" sz="2400" b="1" kern="0" dirty="0"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Fractional Solutions Engineer</a:t>
            </a:r>
            <a:endParaRPr lang="en-US" sz="1400" kern="0" cap="none" dirty="0">
              <a:latin typeface="Arial" panose="020B0604020202020204" pitchFamily="34" charset="0"/>
              <a:ea typeface="Poppins Medium"/>
              <a:cs typeface="Arial" panose="020B0604020202020204" pitchFamily="34" charset="0"/>
              <a:sym typeface="Poppins Medium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D0CAB9-032F-6076-F517-72BAB2D274DF}"/>
              </a:ext>
            </a:extLst>
          </p:cNvPr>
          <p:cNvSpPr txBox="1">
            <a:spLocks/>
          </p:cNvSpPr>
          <p:nvPr/>
        </p:nvSpPr>
        <p:spPr>
          <a:xfrm>
            <a:off x="2904390" y="1750726"/>
            <a:ext cx="3335219" cy="770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9700" algn="ctr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defRPr/>
            </a:pPr>
            <a:r>
              <a:rPr lang="en-US" sz="2400" b="1" kern="0" dirty="0"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Infrastructure &amp; Cloud Projects</a:t>
            </a:r>
            <a:endParaRPr lang="en-US" sz="1400" kern="0" cap="none" dirty="0">
              <a:latin typeface="Arial" panose="020B0604020202020204" pitchFamily="34" charset="0"/>
              <a:ea typeface="Poppins Medium"/>
              <a:cs typeface="Arial" panose="020B0604020202020204" pitchFamily="34" charset="0"/>
              <a:sym typeface="Poppins Medium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A184512-F06C-81FA-F979-32C895A96313}"/>
              </a:ext>
            </a:extLst>
          </p:cNvPr>
          <p:cNvSpPr txBox="1">
            <a:spLocks/>
          </p:cNvSpPr>
          <p:nvPr/>
        </p:nvSpPr>
        <p:spPr>
          <a:xfrm>
            <a:off x="3291840" y="2839138"/>
            <a:ext cx="2560320" cy="3164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Starting at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$350 per hour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/>
              <a:t>Azure design, migrations, identity, networking, security, and high-risk production work.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558B5C-3290-56E6-D454-C283F67D23EB}"/>
              </a:ext>
            </a:extLst>
          </p:cNvPr>
          <p:cNvSpPr txBox="1">
            <a:spLocks/>
          </p:cNvSpPr>
          <p:nvPr/>
        </p:nvSpPr>
        <p:spPr>
          <a:xfrm>
            <a:off x="5956923" y="1733612"/>
            <a:ext cx="3335219" cy="770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9700" algn="ctr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defRPr/>
            </a:pPr>
            <a:r>
              <a:rPr lang="en-US" sz="2400" b="1" kern="0" dirty="0">
                <a:latin typeface="Arial" panose="020B0604020202020204" pitchFamily="34" charset="0"/>
                <a:ea typeface="Poppins Medium"/>
                <a:cs typeface="Arial" panose="020B0604020202020204" pitchFamily="34" charset="0"/>
                <a:sym typeface="Poppins Medium"/>
              </a:rPr>
              <a:t>Process Automation &amp; AI Workflows</a:t>
            </a:r>
            <a:endParaRPr lang="en-US" sz="1400" kern="0" cap="none" dirty="0">
              <a:latin typeface="Arial" panose="020B0604020202020204" pitchFamily="34" charset="0"/>
              <a:ea typeface="Poppins Medium"/>
              <a:cs typeface="Arial" panose="020B0604020202020204" pitchFamily="34" charset="0"/>
              <a:sym typeface="Poppins Medium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7605A34-3B43-FD80-BA1A-004FB17BF6C3}"/>
              </a:ext>
            </a:extLst>
          </p:cNvPr>
          <p:cNvSpPr txBox="1">
            <a:spLocks/>
          </p:cNvSpPr>
          <p:nvPr/>
        </p:nvSpPr>
        <p:spPr>
          <a:xfrm>
            <a:off x="6425349" y="2839138"/>
            <a:ext cx="2560320" cy="3164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Starting at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$450 per hour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/>
              <a:t>Workflow automation, system integrations, and AI-driven operational improvements.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9440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8A6F7D061FD743B89B5450B1261447" ma:contentTypeVersion="3" ma:contentTypeDescription="Create a new document." ma:contentTypeScope="" ma:versionID="8b5f1848c6735a9b5cab1b53f06d767b">
  <xsd:schema xmlns:xsd="http://www.w3.org/2001/XMLSchema" xmlns:xs="http://www.w3.org/2001/XMLSchema" xmlns:p="http://schemas.microsoft.com/office/2006/metadata/properties" xmlns:ns2="7328f4ad-2677-422b-9639-8b429416a537" targetNamespace="http://schemas.microsoft.com/office/2006/metadata/properties" ma:root="true" ma:fieldsID="4e0cc555ba51dc4802187bcb63f825f6" ns2:_="">
    <xsd:import namespace="7328f4ad-2677-422b-9639-8b429416a5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8f4ad-2677-422b-9639-8b429416a5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3D1CE7-508C-40A5-B124-1677A965271A}">
  <ds:schemaRefs>
    <ds:schemaRef ds:uri="7328f4ad-2677-422b-9639-8b429416a537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F62F088-635F-45BF-990A-6480CB8BBB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28f4ad-2677-422b-9639-8b429416a5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D05FA8-E58E-4C8F-A24A-00BD03EE75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58</TotalTime>
  <Words>442</Words>
  <Application>Microsoft Office PowerPoint</Application>
  <PresentationFormat>On-screen Show (4:3)</PresentationFormat>
  <Paragraphs>87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Poppins Medium</vt:lpstr>
      <vt:lpstr>Vapor Trail</vt:lpstr>
      <vt:lpstr>Fractional Engineering for Modern Businesses</vt:lpstr>
      <vt:lpstr>Fractional Solutions Engineer  </vt:lpstr>
      <vt:lpstr>Infrastructure and Cloud Projects  </vt:lpstr>
      <vt:lpstr>Fractional Process Automation Lead  </vt:lpstr>
      <vt:lpstr>Pricing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Shawn Mitchell</cp:lastModifiedBy>
  <cp:revision>20</cp:revision>
  <dcterms:created xsi:type="dcterms:W3CDTF">2013-01-27T09:14:16Z</dcterms:created>
  <dcterms:modified xsi:type="dcterms:W3CDTF">2026-01-20T17:17:25Z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0x010100FB8A6F7D061FD743B89B5450B1261447</vt:lpwstr>
  </property>
  <property fmtid="{D5CDD505-2E9C-101B-9397-08002B2CF9AE}" pid="3" name="MediaServiceImageTags">
    <vt:lpwstr/>
  </property>
</Properties>
</file>